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5" r:id="rId8"/>
    <p:sldId id="263" r:id="rId9"/>
    <p:sldId id="262" r:id="rId10"/>
    <p:sldId id="264" r:id="rId11"/>
    <p:sldId id="261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7D18B-AB52-4719-92CE-C12CBF30C5AC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83431-9D04-4784-B071-2927212F3B6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25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9389FB-4E71-446E-832E-EC709D7BF57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2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72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47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24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76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90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63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21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58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880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55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24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5488D-CC40-4181-A11D-556C19DF3189}" type="datetimeFigureOut">
              <a:rPr lang="en-GB" smtClean="0"/>
              <a:t>31/03/2022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DCC2A-A6AA-45D7-BA43-10E11FFCA5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1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/>
        </p:nvCxnSpPr>
        <p:spPr>
          <a:xfrm>
            <a:off x="2195736" y="2579024"/>
            <a:ext cx="50405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82768" y="2636912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10.00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6887482" y="2636912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12.00</a:t>
            </a:r>
            <a:endParaRPr lang="en-GB" dirty="0"/>
          </a:p>
        </p:txBody>
      </p:sp>
      <p:sp>
        <p:nvSpPr>
          <p:cNvPr id="17" name="Rechteck 16"/>
          <p:cNvSpPr/>
          <p:nvPr/>
        </p:nvSpPr>
        <p:spPr>
          <a:xfrm>
            <a:off x="3203848" y="1340768"/>
            <a:ext cx="2880320" cy="792088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On-site class [GI Lecture]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1" y="1992692"/>
            <a:ext cx="1747780" cy="611331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>
          <a:xfrm>
            <a:off x="6176314" y="1340768"/>
            <a:ext cx="1120757" cy="792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ventilation </a:t>
            </a:r>
            <a:r>
              <a:rPr lang="en-GB" sz="1200" dirty="0">
                <a:solidFill>
                  <a:srgbClr val="C00000"/>
                </a:solidFill>
              </a:rPr>
              <a:t>break</a:t>
            </a:r>
          </a:p>
        </p:txBody>
      </p:sp>
      <p:sp>
        <p:nvSpPr>
          <p:cNvPr id="20" name="Rechteck 19"/>
          <p:cNvSpPr/>
          <p:nvPr/>
        </p:nvSpPr>
        <p:spPr>
          <a:xfrm>
            <a:off x="2031582" y="1340768"/>
            <a:ext cx="1080120" cy="792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3G check</a:t>
            </a:r>
            <a:endParaRPr lang="en-GB" sz="1200" dirty="0">
              <a:solidFill>
                <a:srgbClr val="C0000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800344" y="2644278"/>
            <a:ext cx="682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11.45</a:t>
            </a:r>
            <a:endParaRPr lang="en-GB" b="1" dirty="0"/>
          </a:p>
        </p:txBody>
      </p:sp>
      <p:sp>
        <p:nvSpPr>
          <p:cNvPr id="22" name="Rechteck 21"/>
          <p:cNvSpPr/>
          <p:nvPr/>
        </p:nvSpPr>
        <p:spPr>
          <a:xfrm>
            <a:off x="2031581" y="2248496"/>
            <a:ext cx="5265490" cy="2229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Webex</a:t>
            </a:r>
            <a:r>
              <a:rPr lang="en-GB" dirty="0" smtClean="0"/>
              <a:t> Session</a:t>
            </a:r>
            <a:endParaRPr lang="en-GB" dirty="0"/>
          </a:p>
        </p:txBody>
      </p:sp>
      <p:sp>
        <p:nvSpPr>
          <p:cNvPr id="23" name="Textfeld 22"/>
          <p:cNvSpPr txBox="1"/>
          <p:nvPr/>
        </p:nvSpPr>
        <p:spPr>
          <a:xfrm>
            <a:off x="2862665" y="2658398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10.15</a:t>
            </a:r>
            <a:endParaRPr lang="en-GB" b="1" dirty="0"/>
          </a:p>
        </p:txBody>
      </p:sp>
      <p:sp>
        <p:nvSpPr>
          <p:cNvPr id="24" name="Geschweifte Klammer rechts 23"/>
          <p:cNvSpPr/>
          <p:nvPr/>
        </p:nvSpPr>
        <p:spPr>
          <a:xfrm>
            <a:off x="7471508" y="1340768"/>
            <a:ext cx="195384" cy="12382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/>
          <p:cNvSpPr txBox="1"/>
          <p:nvPr/>
        </p:nvSpPr>
        <p:spPr>
          <a:xfrm>
            <a:off x="7666892" y="1775230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Hybrid mode</a:t>
            </a:r>
            <a:endParaRPr lang="en-GB" sz="1400" dirty="0"/>
          </a:p>
        </p:txBody>
      </p:sp>
      <p:cxnSp>
        <p:nvCxnSpPr>
          <p:cNvPr id="27" name="Gerader Verbinder 26"/>
          <p:cNvCxnSpPr/>
          <p:nvPr/>
        </p:nvCxnSpPr>
        <p:spPr>
          <a:xfrm>
            <a:off x="3150777" y="1250462"/>
            <a:ext cx="0" cy="12209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6112699" y="1250462"/>
            <a:ext cx="0" cy="12209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0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749" y="2655267"/>
            <a:ext cx="4255394" cy="1481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Bildergebnis für science sl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024" y="239186"/>
            <a:ext cx="3884578" cy="3884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749" y="239186"/>
            <a:ext cx="4255393" cy="2141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4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29282" r="38859"/>
          <a:stretch/>
        </p:blipFill>
        <p:spPr>
          <a:xfrm>
            <a:off x="9922740" y="2502149"/>
            <a:ext cx="681081" cy="177773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b="76116"/>
          <a:stretch/>
        </p:blipFill>
        <p:spPr>
          <a:xfrm>
            <a:off x="9706307" y="1901733"/>
            <a:ext cx="1113949" cy="6004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-1" r="-6540" b="74049"/>
          <a:stretch/>
        </p:blipFill>
        <p:spPr>
          <a:xfrm>
            <a:off x="3313747" y="5635521"/>
            <a:ext cx="4994121" cy="88264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22811">
            <a:off x="169775" y="1754437"/>
            <a:ext cx="29241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r Verbinder 13"/>
          <p:cNvCxnSpPr/>
          <p:nvPr/>
        </p:nvCxnSpPr>
        <p:spPr>
          <a:xfrm>
            <a:off x="2195736" y="2579024"/>
            <a:ext cx="50405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682768" y="26369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14.00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6887482" y="26369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16.00</a:t>
            </a:r>
            <a:endParaRPr lang="en-GB" dirty="0"/>
          </a:p>
        </p:txBody>
      </p:sp>
      <p:sp>
        <p:nvSpPr>
          <p:cNvPr id="17" name="Rechteck 16"/>
          <p:cNvSpPr/>
          <p:nvPr/>
        </p:nvSpPr>
        <p:spPr>
          <a:xfrm>
            <a:off x="3203848" y="1340768"/>
            <a:ext cx="2880320" cy="792088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On-site class [GI Lecture]</a:t>
            </a:r>
          </a:p>
        </p:txBody>
      </p:sp>
      <p:sp>
        <p:nvSpPr>
          <p:cNvPr id="19" name="Rechteck 18"/>
          <p:cNvSpPr/>
          <p:nvPr/>
        </p:nvSpPr>
        <p:spPr>
          <a:xfrm>
            <a:off x="6176314" y="1340768"/>
            <a:ext cx="1120757" cy="792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ventilation </a:t>
            </a:r>
            <a:r>
              <a:rPr lang="en-GB" sz="1200" dirty="0">
                <a:solidFill>
                  <a:srgbClr val="C00000"/>
                </a:solidFill>
              </a:rPr>
              <a:t>break</a:t>
            </a:r>
          </a:p>
        </p:txBody>
      </p:sp>
      <p:sp>
        <p:nvSpPr>
          <p:cNvPr id="20" name="Rechteck 19"/>
          <p:cNvSpPr/>
          <p:nvPr/>
        </p:nvSpPr>
        <p:spPr>
          <a:xfrm>
            <a:off x="2031582" y="1340768"/>
            <a:ext cx="1080120" cy="7920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C00000"/>
                </a:solidFill>
              </a:rPr>
              <a:t>ventilation break</a:t>
            </a:r>
            <a:endParaRPr lang="en-GB" sz="1200" dirty="0">
              <a:solidFill>
                <a:srgbClr val="C0000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800344" y="264427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15.45</a:t>
            </a:r>
            <a:endParaRPr lang="en-GB" b="1" dirty="0"/>
          </a:p>
        </p:txBody>
      </p:sp>
      <p:sp>
        <p:nvSpPr>
          <p:cNvPr id="22" name="Rechteck 21"/>
          <p:cNvSpPr/>
          <p:nvPr/>
        </p:nvSpPr>
        <p:spPr>
          <a:xfrm>
            <a:off x="2031581" y="2248496"/>
            <a:ext cx="5265490" cy="22291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(no </a:t>
            </a:r>
            <a:r>
              <a:rPr lang="en-GB" dirty="0" err="1" smtClean="0"/>
              <a:t>Webex</a:t>
            </a:r>
            <a:r>
              <a:rPr lang="en-GB" dirty="0" smtClean="0"/>
              <a:t> Session)</a:t>
            </a:r>
            <a:endParaRPr lang="en-GB" dirty="0"/>
          </a:p>
        </p:txBody>
      </p:sp>
      <p:sp>
        <p:nvSpPr>
          <p:cNvPr id="23" name="Textfeld 22"/>
          <p:cNvSpPr txBox="1"/>
          <p:nvPr/>
        </p:nvSpPr>
        <p:spPr>
          <a:xfrm>
            <a:off x="2862665" y="265839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14.15</a:t>
            </a:r>
            <a:endParaRPr lang="en-GB" b="1" dirty="0"/>
          </a:p>
        </p:txBody>
      </p:sp>
      <p:sp>
        <p:nvSpPr>
          <p:cNvPr id="24" name="Geschweifte Klammer rechts 23"/>
          <p:cNvSpPr/>
          <p:nvPr/>
        </p:nvSpPr>
        <p:spPr>
          <a:xfrm>
            <a:off x="7471508" y="1340768"/>
            <a:ext cx="195384" cy="1238256"/>
          </a:xfrm>
          <a:prstGeom prst="rightBrac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feld 24"/>
          <p:cNvSpPr txBox="1"/>
          <p:nvPr/>
        </p:nvSpPr>
        <p:spPr>
          <a:xfrm>
            <a:off x="7666892" y="1775230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strike="sngStrike" dirty="0" smtClean="0"/>
              <a:t>Hybrid mode</a:t>
            </a:r>
            <a:endParaRPr lang="en-GB" sz="1400" strike="sngStrike" dirty="0"/>
          </a:p>
        </p:txBody>
      </p:sp>
      <p:cxnSp>
        <p:nvCxnSpPr>
          <p:cNvPr id="27" name="Gerader Verbinder 26"/>
          <p:cNvCxnSpPr/>
          <p:nvPr/>
        </p:nvCxnSpPr>
        <p:spPr>
          <a:xfrm>
            <a:off x="3150777" y="1250462"/>
            <a:ext cx="0" cy="12209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6112699" y="1250462"/>
            <a:ext cx="0" cy="12209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20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189" y="1263966"/>
            <a:ext cx="4405809" cy="4675016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7508735" y="897481"/>
            <a:ext cx="4747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C00000"/>
                </a:solidFill>
              </a:rPr>
              <a:t>EO4GEO Version Bloom’s Revised Taxonomy</a:t>
            </a:r>
            <a:endParaRPr lang="de-AT" sz="1600" b="1" dirty="0">
              <a:solidFill>
                <a:srgbClr val="C00000"/>
              </a:solidFill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8377382" y="3069531"/>
            <a:ext cx="526473" cy="1631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Rectangle 6"/>
          <p:cNvSpPr/>
          <p:nvPr/>
        </p:nvSpPr>
        <p:spPr>
          <a:xfrm>
            <a:off x="11189855" y="3385127"/>
            <a:ext cx="526473" cy="1631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tangle 7"/>
          <p:cNvSpPr/>
          <p:nvPr/>
        </p:nvSpPr>
        <p:spPr>
          <a:xfrm>
            <a:off x="9092779" y="1709012"/>
            <a:ext cx="526473" cy="1631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ectangle 8"/>
          <p:cNvSpPr/>
          <p:nvPr/>
        </p:nvSpPr>
        <p:spPr>
          <a:xfrm>
            <a:off x="9832093" y="4221018"/>
            <a:ext cx="526473" cy="1631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tangle 9"/>
          <p:cNvSpPr/>
          <p:nvPr/>
        </p:nvSpPr>
        <p:spPr>
          <a:xfrm>
            <a:off x="9097381" y="3052618"/>
            <a:ext cx="526473" cy="1631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tangle 10"/>
          <p:cNvSpPr/>
          <p:nvPr/>
        </p:nvSpPr>
        <p:spPr>
          <a:xfrm>
            <a:off x="10510966" y="4936836"/>
            <a:ext cx="526473" cy="1631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Box 11"/>
          <p:cNvSpPr txBox="1"/>
          <p:nvPr/>
        </p:nvSpPr>
        <p:spPr>
          <a:xfrm>
            <a:off x="10456693" y="4909190"/>
            <a:ext cx="12169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j-lt"/>
              </a:rPr>
              <a:t>summarize</a:t>
            </a:r>
            <a:endParaRPr lang="de-AT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28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Würfel 46"/>
          <p:cNvSpPr/>
          <p:nvPr/>
        </p:nvSpPr>
        <p:spPr>
          <a:xfrm>
            <a:off x="2279577" y="4909975"/>
            <a:ext cx="1856167" cy="1291734"/>
          </a:xfrm>
          <a:prstGeom prst="cube">
            <a:avLst/>
          </a:prstGeom>
          <a:solidFill>
            <a:srgbClr val="FF999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GB" b="1" kern="0" dirty="0">
                <a:solidFill>
                  <a:schemeClr val="bg1"/>
                </a:solidFill>
                <a:latin typeface="Calibri"/>
              </a:rPr>
              <a:t>A1 Free essay</a:t>
            </a:r>
          </a:p>
        </p:txBody>
      </p:sp>
      <p:sp>
        <p:nvSpPr>
          <p:cNvPr id="48" name="Würfel 47"/>
          <p:cNvSpPr/>
          <p:nvPr/>
        </p:nvSpPr>
        <p:spPr>
          <a:xfrm>
            <a:off x="2883040" y="3788846"/>
            <a:ext cx="2060832" cy="1291734"/>
          </a:xfrm>
          <a:prstGeom prst="cube">
            <a:avLst/>
          </a:prstGeom>
          <a:solidFill>
            <a:srgbClr val="FF5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GB" b="1" kern="0" dirty="0">
                <a:solidFill>
                  <a:schemeClr val="bg1"/>
                </a:solidFill>
                <a:latin typeface="Calibri"/>
              </a:rPr>
              <a:t>A2 </a:t>
            </a:r>
            <a:r>
              <a:rPr lang="en-GB" kern="0" dirty="0">
                <a:solidFill>
                  <a:schemeClr val="bg1"/>
                </a:solidFill>
                <a:latin typeface="Calibri"/>
              </a:rPr>
              <a:t>Scientific essay</a:t>
            </a:r>
          </a:p>
        </p:txBody>
      </p:sp>
      <p:grpSp>
        <p:nvGrpSpPr>
          <p:cNvPr id="50" name="Gruppieren 49"/>
          <p:cNvGrpSpPr/>
          <p:nvPr/>
        </p:nvGrpSpPr>
        <p:grpSpPr>
          <a:xfrm>
            <a:off x="2186733" y="1892978"/>
            <a:ext cx="813947" cy="3714789"/>
            <a:chOff x="1047484" y="1677426"/>
            <a:chExt cx="884133" cy="4141635"/>
          </a:xfrm>
        </p:grpSpPr>
        <p:sp>
          <p:nvSpPr>
            <p:cNvPr id="51" name="Geschweifte Klammer rechts 50"/>
            <p:cNvSpPr/>
            <p:nvPr/>
          </p:nvSpPr>
          <p:spPr>
            <a:xfrm rot="2435907" flipH="1" flipV="1">
              <a:off x="1427561" y="1813809"/>
              <a:ext cx="504056" cy="4005252"/>
            </a:xfrm>
            <a:prstGeom prst="rightBrace">
              <a:avLst/>
            </a:prstGeom>
            <a:noFill/>
            <a:ln w="952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Textfeld 51"/>
            <p:cNvSpPr txBox="1"/>
            <p:nvPr/>
          </p:nvSpPr>
          <p:spPr>
            <a:xfrm rot="18586976">
              <a:off x="-552126" y="3277036"/>
              <a:ext cx="3600400" cy="4011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GB" kern="0" dirty="0">
                  <a:solidFill>
                    <a:prstClr val="black"/>
                  </a:solidFill>
                  <a:latin typeface="Calibri"/>
                </a:rPr>
                <a:t>This ‘Scientific Writing’ course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4891840" y="2233309"/>
            <a:ext cx="5409244" cy="3931593"/>
            <a:chOff x="4053953" y="1793537"/>
            <a:chExt cx="5409244" cy="3931593"/>
          </a:xfrm>
        </p:grpSpPr>
        <p:sp>
          <p:nvSpPr>
            <p:cNvPr id="58" name="Textfeld 57"/>
            <p:cNvSpPr txBox="1"/>
            <p:nvPr/>
          </p:nvSpPr>
          <p:spPr>
            <a:xfrm>
              <a:off x="4053953" y="5078799"/>
              <a:ext cx="3380876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  <a:latin typeface="Perpetua" panose="02020502060401020303" pitchFamily="18" charset="0"/>
                </a:rPr>
                <a:t>General, associative … </a:t>
              </a:r>
            </a:p>
            <a:p>
              <a:r>
                <a:rPr lang="en-GB" dirty="0">
                  <a:solidFill>
                    <a:prstClr val="black"/>
                  </a:solidFill>
                  <a:latin typeface="Perpetua" panose="02020502060401020303" pitchFamily="18" charset="0"/>
                </a:rPr>
                <a:t>no references, opinion building</a:t>
              </a:r>
            </a:p>
          </p:txBody>
        </p:sp>
        <p:sp>
          <p:nvSpPr>
            <p:cNvPr id="59" name="Textfeld 58"/>
            <p:cNvSpPr txBox="1"/>
            <p:nvPr/>
          </p:nvSpPr>
          <p:spPr>
            <a:xfrm>
              <a:off x="4526032" y="3943928"/>
              <a:ext cx="3985384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prstClr val="black"/>
                  </a:solidFill>
                  <a:latin typeface="Perpetua" panose="02020502060401020303" pitchFamily="18" charset="0"/>
                </a:rPr>
                <a:t>Get </a:t>
              </a:r>
              <a:r>
                <a:rPr lang="en-GB" dirty="0" smtClean="0">
                  <a:solidFill>
                    <a:prstClr val="black"/>
                  </a:solidFill>
                  <a:latin typeface="Perpetua" panose="02020502060401020303" pitchFamily="18" charset="0"/>
                </a:rPr>
                <a:t>more specific </a:t>
              </a:r>
              <a:r>
                <a:rPr lang="en-GB" dirty="0">
                  <a:solidFill>
                    <a:prstClr val="black"/>
                  </a:solidFill>
                  <a:latin typeface="Perpetua" panose="02020502060401020303" pitchFamily="18" charset="0"/>
                </a:rPr>
                <a:t>on your topic or subject of interest, </a:t>
              </a:r>
              <a:r>
                <a:rPr lang="en-GB" dirty="0" smtClean="0">
                  <a:solidFill>
                    <a:prstClr val="black"/>
                  </a:solidFill>
                  <a:latin typeface="Perpetua" panose="02020502060401020303" pitchFamily="18" charset="0"/>
                </a:rPr>
                <a:t>search for </a:t>
              </a:r>
              <a:r>
                <a:rPr lang="en-GB" dirty="0">
                  <a:solidFill>
                    <a:prstClr val="black"/>
                  </a:solidFill>
                  <a:latin typeface="Perpetua" panose="02020502060401020303" pitchFamily="18" charset="0"/>
                </a:rPr>
                <a:t>references</a:t>
              </a:r>
            </a:p>
          </p:txBody>
        </p:sp>
        <p:sp>
          <p:nvSpPr>
            <p:cNvPr id="60" name="Textfeld 59"/>
            <p:cNvSpPr txBox="1"/>
            <p:nvPr/>
          </p:nvSpPr>
          <p:spPr>
            <a:xfrm>
              <a:off x="5155335" y="2865957"/>
              <a:ext cx="3667366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  <a:latin typeface="Perpetua" panose="02020502060401020303" pitchFamily="18" charset="0"/>
                </a:rPr>
                <a:t>Reflect on methods used, summarize </a:t>
              </a:r>
              <a:r>
                <a:rPr lang="en-GB" dirty="0">
                  <a:solidFill>
                    <a:prstClr val="black"/>
                  </a:solidFill>
                  <a:latin typeface="Perpetua" panose="02020502060401020303" pitchFamily="18" charset="0"/>
                </a:rPr>
                <a:t>main ideas, document sources</a:t>
              </a: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298280" y="1793537"/>
              <a:ext cx="3164917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prstClr val="black"/>
                  </a:solidFill>
                  <a:latin typeface="Perpetua" panose="02020502060401020303" pitchFamily="18" charset="0"/>
                </a:rPr>
                <a:t>Compile final paper and prepare for short presentation</a:t>
              </a:r>
              <a:endParaRPr lang="en-GB" dirty="0">
                <a:solidFill>
                  <a:prstClr val="black"/>
                </a:solidFill>
                <a:latin typeface="Perpetua" panose="02020502060401020303" pitchFamily="18" charset="0"/>
              </a:endParaRPr>
            </a:p>
          </p:txBody>
        </p:sp>
      </p:grpSp>
      <p:sp>
        <p:nvSpPr>
          <p:cNvPr id="19" name="Würfel 18"/>
          <p:cNvSpPr/>
          <p:nvPr/>
        </p:nvSpPr>
        <p:spPr>
          <a:xfrm>
            <a:off x="3639280" y="2715150"/>
            <a:ext cx="1943192" cy="1291734"/>
          </a:xfrm>
          <a:prstGeom prst="cub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GB" b="1" kern="0" dirty="0">
                <a:solidFill>
                  <a:schemeClr val="bg1"/>
                </a:solidFill>
                <a:latin typeface="Calibri"/>
              </a:rPr>
              <a:t>A3 </a:t>
            </a:r>
            <a:r>
              <a:rPr lang="en-GB" kern="0" dirty="0" smtClean="0">
                <a:solidFill>
                  <a:schemeClr val="bg1"/>
                </a:solidFill>
                <a:latin typeface="Calibri"/>
              </a:rPr>
              <a:t>Methods &amp; </a:t>
            </a:r>
            <a:r>
              <a:rPr lang="en-GB" kern="0" dirty="0">
                <a:solidFill>
                  <a:schemeClr val="bg1"/>
                </a:solidFill>
                <a:latin typeface="Calibri"/>
              </a:rPr>
              <a:t>references</a:t>
            </a:r>
          </a:p>
        </p:txBody>
      </p:sp>
      <p:sp>
        <p:nvSpPr>
          <p:cNvPr id="49" name="Würfel 48"/>
          <p:cNvSpPr/>
          <p:nvPr/>
        </p:nvSpPr>
        <p:spPr>
          <a:xfrm>
            <a:off x="4398896" y="1631602"/>
            <a:ext cx="2345176" cy="1291734"/>
          </a:xfrm>
          <a:prstGeom prst="cub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GB" b="1" kern="0" dirty="0">
                <a:solidFill>
                  <a:schemeClr val="bg1"/>
                </a:solidFill>
                <a:latin typeface="Calibri"/>
              </a:rPr>
              <a:t>A4 &amp; A5 </a:t>
            </a:r>
            <a:r>
              <a:rPr lang="en-GB" kern="0" dirty="0">
                <a:solidFill>
                  <a:schemeClr val="bg1"/>
                </a:solidFill>
                <a:latin typeface="Calibri"/>
              </a:rPr>
              <a:t>Conference paper &amp; presentation</a:t>
            </a:r>
          </a:p>
        </p:txBody>
      </p:sp>
      <p:sp>
        <p:nvSpPr>
          <p:cNvPr id="7" name="Pfeil nach rechts 6"/>
          <p:cNvSpPr/>
          <p:nvPr/>
        </p:nvSpPr>
        <p:spPr>
          <a:xfrm rot="18595248">
            <a:off x="3107696" y="879078"/>
            <a:ext cx="2315183" cy="70984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Lifelong learning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51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9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/>
          <p:cNvSpPr txBox="1"/>
          <p:nvPr/>
        </p:nvSpPr>
        <p:spPr>
          <a:xfrm>
            <a:off x="5612743" y="674708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27" name="Gruppieren 26"/>
          <p:cNvGrpSpPr/>
          <p:nvPr/>
        </p:nvGrpSpPr>
        <p:grpSpPr>
          <a:xfrm>
            <a:off x="1566497" y="1013262"/>
            <a:ext cx="8973421" cy="4497927"/>
            <a:chOff x="1060315" y="1053914"/>
            <a:chExt cx="9016924" cy="4519732"/>
          </a:xfrm>
        </p:grpSpPr>
        <p:sp>
          <p:nvSpPr>
            <p:cNvPr id="16" name="Ovale Legende 15"/>
            <p:cNvSpPr/>
            <p:nvPr/>
          </p:nvSpPr>
          <p:spPr>
            <a:xfrm>
              <a:off x="1060315" y="1053914"/>
              <a:ext cx="3744416" cy="1944216"/>
            </a:xfrm>
            <a:prstGeom prst="wedgeEllipseCallout">
              <a:avLst>
                <a:gd name="adj1" fmla="val -50341"/>
                <a:gd name="adj2" fmla="val -48221"/>
              </a:avLst>
            </a:prstGeom>
            <a:solidFill>
              <a:srgbClr val="629DD1">
                <a:lumMod val="20000"/>
                <a:lumOff val="8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629DD1">
                      <a:lumMod val="75000"/>
                    </a:srgbClr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… a gift</a:t>
              </a:r>
            </a:p>
          </p:txBody>
        </p:sp>
        <p:sp>
          <p:nvSpPr>
            <p:cNvPr id="17" name="Ovale Legende 16"/>
            <p:cNvSpPr/>
            <p:nvPr/>
          </p:nvSpPr>
          <p:spPr>
            <a:xfrm>
              <a:off x="6332823" y="1214768"/>
              <a:ext cx="3744416" cy="1944216"/>
            </a:xfrm>
            <a:prstGeom prst="wedgeEllipseCallout">
              <a:avLst>
                <a:gd name="adj1" fmla="val 51919"/>
                <a:gd name="adj2" fmla="val -51160"/>
              </a:avLst>
            </a:prstGeom>
            <a:solidFill>
              <a:srgbClr val="ACCBF9">
                <a:lumMod val="9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… an art</a:t>
              </a:r>
            </a:p>
          </p:txBody>
        </p:sp>
        <p:sp>
          <p:nvSpPr>
            <p:cNvPr id="18" name="Ovale Legende 17"/>
            <p:cNvSpPr/>
            <p:nvPr/>
          </p:nvSpPr>
          <p:spPr>
            <a:xfrm>
              <a:off x="3991342" y="3629430"/>
              <a:ext cx="3744416" cy="1944216"/>
            </a:xfrm>
            <a:prstGeom prst="wedgeEllipseCallout">
              <a:avLst>
                <a:gd name="adj1" fmla="val 33604"/>
                <a:gd name="adj2" fmla="val 80137"/>
              </a:avLst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… a kind of craftsmanship</a:t>
              </a:r>
            </a:p>
          </p:txBody>
        </p:sp>
        <p:cxnSp>
          <p:nvCxnSpPr>
            <p:cNvPr id="21" name="Gerade Verbindung mit Pfeil 20"/>
            <p:cNvCxnSpPr/>
            <p:nvPr/>
          </p:nvCxnSpPr>
          <p:spPr>
            <a:xfrm flipH="1" flipV="1">
              <a:off x="7416282" y="4207858"/>
              <a:ext cx="512578" cy="697902"/>
            </a:xfrm>
            <a:prstGeom prst="straightConnector1">
              <a:avLst/>
            </a:prstGeom>
            <a:solidFill>
              <a:srgbClr val="FFC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6" name="Ellipse 25"/>
            <p:cNvSpPr/>
            <p:nvPr/>
          </p:nvSpPr>
          <p:spPr>
            <a:xfrm>
              <a:off x="3102752" y="2000271"/>
              <a:ext cx="4680520" cy="191625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prstDash val="sysDot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 smtClean="0">
                  <a:latin typeface="Perpetua" panose="02020502060401020303" pitchFamily="18" charset="0"/>
                </a:rPr>
                <a:t>Writing</a:t>
              </a:r>
              <a:endParaRPr lang="en-GB" sz="4000" dirty="0">
                <a:latin typeface="Perpetua" panose="02020502060401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87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9" b="11787"/>
          <a:stretch/>
        </p:blipFill>
        <p:spPr>
          <a:xfrm>
            <a:off x="3017506" y="1076135"/>
            <a:ext cx="5801784" cy="2892491"/>
          </a:xfrm>
        </p:spPr>
      </p:pic>
      <p:pic>
        <p:nvPicPr>
          <p:cNvPr id="5" name="Picture 4" descr="Dissemination plan Erasmus+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6872">
            <a:off x="7471558" y="3369421"/>
            <a:ext cx="1403657" cy="82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ildergebnis für barras scientists must wr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98" y="1076135"/>
            <a:ext cx="1835127" cy="287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/>
          <a:srcRect l="28999" t="19309" r="2436" b="4440"/>
          <a:stretch/>
        </p:blipFill>
        <p:spPr>
          <a:xfrm>
            <a:off x="8970393" y="1076135"/>
            <a:ext cx="3024336" cy="208823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6"/>
          <a:srcRect b="85593"/>
          <a:stretch/>
        </p:blipFill>
        <p:spPr>
          <a:xfrm>
            <a:off x="8819290" y="3164368"/>
            <a:ext cx="2859934" cy="28629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6"/>
          <a:srcRect t="61460"/>
          <a:stretch/>
        </p:blipFill>
        <p:spPr>
          <a:xfrm>
            <a:off x="8905079" y="3326705"/>
            <a:ext cx="2859934" cy="7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39" b="11787"/>
          <a:stretch/>
        </p:blipFill>
        <p:spPr>
          <a:xfrm>
            <a:off x="3060401" y="1076135"/>
            <a:ext cx="5801784" cy="2892491"/>
          </a:xfrm>
        </p:spPr>
      </p:pic>
      <p:pic>
        <p:nvPicPr>
          <p:cNvPr id="5" name="Picture 4" descr="Dissemination plan Erasmus+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45" y="3328960"/>
            <a:ext cx="1403657" cy="821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2" descr="Bildergebnis für barras scientists must write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075"/>
                    </a14:imgEffect>
                    <a14:imgEffect>
                      <a14:saturation sa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98" y="1076135"/>
            <a:ext cx="1835127" cy="287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 l="28999" t="19309" r="2436" b="4440"/>
          <a:stretch/>
        </p:blipFill>
        <p:spPr>
          <a:xfrm>
            <a:off x="8152472" y="915692"/>
            <a:ext cx="3024336" cy="208823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10"/>
          <a:srcRect b="85593"/>
          <a:stretch/>
        </p:blipFill>
        <p:spPr>
          <a:xfrm>
            <a:off x="8220713" y="3077109"/>
            <a:ext cx="2859934" cy="28629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10"/>
          <a:srcRect t="61460"/>
          <a:stretch/>
        </p:blipFill>
        <p:spPr>
          <a:xfrm>
            <a:off x="8196347" y="3566521"/>
            <a:ext cx="2859934" cy="765880"/>
          </a:xfrm>
          <a:prstGeom prst="rect">
            <a:avLst/>
          </a:prstGeom>
        </p:spPr>
      </p:pic>
      <p:pic>
        <p:nvPicPr>
          <p:cNvPr id="8" name="Picture 2" descr="International Journal of Applied Earth Observation and Geoinformati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549">
            <a:off x="4106831" y="758731"/>
            <a:ext cx="2562921" cy="348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6093" y="3103543"/>
            <a:ext cx="2124246" cy="1086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33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2" descr="International Journal of Applied Earth Observation and Geoinfor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549">
            <a:off x="8870094" y="937175"/>
            <a:ext cx="2265892" cy="3077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7/7e/Journal_impact_factor_Nature_Plos_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90" y="1027906"/>
            <a:ext cx="6088887" cy="330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3733"/>
            <a:ext cx="2124246" cy="10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1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langs\ownCloud\EO4GEO\Workpackages\WP7_Communication\TheSequence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6"/>
          <a:stretch/>
        </p:blipFill>
        <p:spPr bwMode="auto">
          <a:xfrm>
            <a:off x="1941710" y="4000748"/>
            <a:ext cx="8537575" cy="23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57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</Words>
  <Application>Microsoft Office PowerPoint</Application>
  <PresentationFormat>Breitbild</PresentationFormat>
  <Paragraphs>36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Perpetua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Universität Salzburg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Lang Stefan</dc:creator>
  <cp:lastModifiedBy>Lang Stefan</cp:lastModifiedBy>
  <cp:revision>18</cp:revision>
  <dcterms:created xsi:type="dcterms:W3CDTF">2021-10-05T14:22:33Z</dcterms:created>
  <dcterms:modified xsi:type="dcterms:W3CDTF">2022-03-31T11:46:52Z</dcterms:modified>
</cp:coreProperties>
</file>